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61"/>
  </p:notesMasterIdLst>
  <p:handoutMasterIdLst>
    <p:handoutMasterId r:id="rId62"/>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46" r:id="rId25"/>
    <p:sldId id="339" r:id="rId26"/>
    <p:sldId id="340" r:id="rId27"/>
    <p:sldId id="344" r:id="rId28"/>
    <p:sldId id="341" r:id="rId29"/>
    <p:sldId id="342" r:id="rId30"/>
    <p:sldId id="343" r:id="rId31"/>
    <p:sldId id="327" r:id="rId32"/>
    <p:sldId id="347" r:id="rId33"/>
    <p:sldId id="284" r:id="rId34"/>
    <p:sldId id="270" r:id="rId35"/>
    <p:sldId id="286" r:id="rId36"/>
    <p:sldId id="283" r:id="rId37"/>
    <p:sldId id="348" r:id="rId38"/>
    <p:sldId id="260" r:id="rId39"/>
    <p:sldId id="280" r:id="rId40"/>
    <p:sldId id="275" r:id="rId41"/>
    <p:sldId id="313" r:id="rId42"/>
    <p:sldId id="319" r:id="rId43"/>
    <p:sldId id="320" r:id="rId44"/>
    <p:sldId id="294" r:id="rId45"/>
    <p:sldId id="268" r:id="rId46"/>
    <p:sldId id="303" r:id="rId47"/>
    <p:sldId id="311" r:id="rId48"/>
    <p:sldId id="305" r:id="rId49"/>
    <p:sldId id="312" r:id="rId50"/>
    <p:sldId id="265" r:id="rId51"/>
    <p:sldId id="318" r:id="rId52"/>
    <p:sldId id="315" r:id="rId53"/>
    <p:sldId id="314" r:id="rId54"/>
    <p:sldId id="304" r:id="rId55"/>
    <p:sldId id="264" r:id="rId56"/>
    <p:sldId id="289" r:id="rId57"/>
    <p:sldId id="316" r:id="rId58"/>
    <p:sldId id="333" r:id="rId59"/>
    <p:sldId id="349" r:id="rId60"/>
  </p:sldIdLst>
  <p:sldSz cx="9144000" cy="6858000" type="screen4x3"/>
  <p:notesSz cx="6734175"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76642" autoAdjust="0"/>
  </p:normalViewPr>
  <p:slideViewPr>
    <p:cSldViewPr>
      <p:cViewPr varScale="1">
        <p:scale>
          <a:sx n="83" d="100"/>
          <a:sy n="83" d="100"/>
        </p:scale>
        <p:origin x="-74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3108"/>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3.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7013120"/>
        <c:axId val="27015040"/>
      </c:lineChart>
      <c:catAx>
        <c:axId val="2701312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27015040"/>
        <c:crosses val="autoZero"/>
        <c:auto val="1"/>
        <c:lblAlgn val="ctr"/>
        <c:lblOffset val="100"/>
        <c:tickLblSkip val="10"/>
        <c:tickMarkSkip val="10"/>
        <c:noMultiLvlLbl val="0"/>
      </c:catAx>
      <c:valAx>
        <c:axId val="2701504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701312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145429248"/>
        <c:axId val="145431168"/>
      </c:lineChart>
      <c:catAx>
        <c:axId val="145429248"/>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5431168"/>
        <c:crosses val="autoZero"/>
        <c:auto val="1"/>
        <c:lblAlgn val="ctr"/>
        <c:lblOffset val="100"/>
        <c:tickLblSkip val="20"/>
        <c:tickMarkSkip val="10"/>
        <c:noMultiLvlLbl val="0"/>
      </c:catAx>
      <c:valAx>
        <c:axId val="145431168"/>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5429248"/>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142796288"/>
        <c:axId val="142431360"/>
      </c:lineChart>
      <c:catAx>
        <c:axId val="142796288"/>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2431360"/>
        <c:crosses val="autoZero"/>
        <c:auto val="1"/>
        <c:lblAlgn val="ctr"/>
        <c:lblOffset val="100"/>
        <c:tickLblSkip val="20"/>
        <c:tickMarkSkip val="10"/>
        <c:noMultiLvlLbl val="0"/>
      </c:catAx>
      <c:valAx>
        <c:axId val="14243136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2796288"/>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39865472"/>
        <c:axId val="141418496"/>
      </c:lineChart>
      <c:catAx>
        <c:axId val="13986547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1418496"/>
        <c:crosses val="autoZero"/>
        <c:auto val="1"/>
        <c:lblAlgn val="ctr"/>
        <c:lblOffset val="100"/>
        <c:tickLblSkip val="20"/>
        <c:tickMarkSkip val="10"/>
        <c:noMultiLvlLbl val="0"/>
      </c:catAx>
      <c:valAx>
        <c:axId val="14141849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98654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感染者</c:v>
                </c:pt>
              </c:strCache>
            </c:strRef>
          </c:tx>
          <c:marker>
            <c:symbol val="none"/>
          </c:marker>
          <c:val>
            <c:numRef>
              <c:f>Sheet1!$B$2:$B$15</c:f>
              <c:numCache>
                <c:formatCode>General</c:formatCode>
                <c:ptCount val="14"/>
                <c:pt idx="0">
                  <c:v>535</c:v>
                </c:pt>
                <c:pt idx="1">
                  <c:v>769</c:v>
                </c:pt>
                <c:pt idx="2">
                  <c:v>861</c:v>
                </c:pt>
                <c:pt idx="3">
                  <c:v>789</c:v>
                </c:pt>
                <c:pt idx="4">
                  <c:v>609</c:v>
                </c:pt>
                <c:pt idx="5">
                  <c:v>396</c:v>
                </c:pt>
                <c:pt idx="6">
                  <c:v>222</c:v>
                </c:pt>
                <c:pt idx="7">
                  <c:v>98</c:v>
                </c:pt>
                <c:pt idx="8">
                  <c:v>42</c:v>
                </c:pt>
                <c:pt idx="9">
                  <c:v>11</c:v>
                </c:pt>
                <c:pt idx="10">
                  <c:v>1</c:v>
                </c:pt>
                <c:pt idx="11">
                  <c:v>0</c:v>
                </c:pt>
                <c:pt idx="12">
                  <c:v>0</c:v>
                </c:pt>
                <c:pt idx="13">
                  <c:v>0</c:v>
                </c:pt>
              </c:numCache>
            </c:numRef>
          </c:val>
          <c:smooth val="0"/>
        </c:ser>
        <c:ser>
          <c:idx val="1"/>
          <c:order val="1"/>
          <c:tx>
            <c:strRef>
              <c:f>Sheet1!$H$1</c:f>
              <c:strCache>
                <c:ptCount val="1"/>
                <c:pt idx="0">
                  <c:v>免疫獲得者</c:v>
                </c:pt>
              </c:strCache>
            </c:strRef>
          </c:tx>
          <c:spPr>
            <a:ln>
              <a:solidFill>
                <a:srgbClr val="F79646"/>
              </a:solidFill>
            </a:ln>
          </c:spPr>
          <c:marker>
            <c:symbol val="none"/>
          </c:marker>
          <c:val>
            <c:numRef>
              <c:f>Sheet1!$H$2:$H$15</c:f>
              <c:numCache>
                <c:formatCode>General</c:formatCode>
                <c:ptCount val="14"/>
                <c:pt idx="0">
                  <c:v>1</c:v>
                </c:pt>
                <c:pt idx="1">
                  <c:v>14</c:v>
                </c:pt>
                <c:pt idx="2">
                  <c:v>69</c:v>
                </c:pt>
                <c:pt idx="3">
                  <c:v>194</c:v>
                </c:pt>
                <c:pt idx="4">
                  <c:v>385</c:v>
                </c:pt>
                <c:pt idx="5">
                  <c:v>599</c:v>
                </c:pt>
                <c:pt idx="6">
                  <c:v>774</c:v>
                </c:pt>
                <c:pt idx="7">
                  <c:v>898</c:v>
                </c:pt>
                <c:pt idx="8">
                  <c:v>954</c:v>
                </c:pt>
                <c:pt idx="9">
                  <c:v>985</c:v>
                </c:pt>
                <c:pt idx="10">
                  <c:v>995</c:v>
                </c:pt>
                <c:pt idx="11">
                  <c:v>996</c:v>
                </c:pt>
                <c:pt idx="12">
                  <c:v>996</c:v>
                </c:pt>
                <c:pt idx="13">
                  <c:v>996</c:v>
                </c:pt>
              </c:numCache>
            </c:numRef>
          </c:val>
          <c:smooth val="0"/>
        </c:ser>
        <c:dLbls>
          <c:showLegendKey val="0"/>
          <c:showVal val="0"/>
          <c:showCatName val="0"/>
          <c:showSerName val="0"/>
          <c:showPercent val="0"/>
          <c:showBubbleSize val="0"/>
        </c:dLbls>
        <c:marker val="1"/>
        <c:smooth val="0"/>
        <c:axId val="70421504"/>
        <c:axId val="79125120"/>
      </c:lineChart>
      <c:catAx>
        <c:axId val="7042150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800"/>
            </a:pPr>
            <a:endParaRPr lang="ja-JP"/>
          </a:p>
        </c:txPr>
        <c:crossAx val="79125120"/>
        <c:crosses val="autoZero"/>
        <c:auto val="1"/>
        <c:lblAlgn val="ctr"/>
        <c:lblOffset val="100"/>
        <c:noMultiLvlLbl val="0"/>
      </c:catAx>
      <c:valAx>
        <c:axId val="79125120"/>
        <c:scaling>
          <c:orientation val="minMax"/>
          <c:max val="1000"/>
        </c:scaling>
        <c:delete val="0"/>
        <c:axPos val="l"/>
        <c:majorGridlines/>
        <c:title>
          <c:tx>
            <c:rich>
              <a:bodyPr rot="-5400000" vert="horz"/>
              <a:lstStyle/>
              <a:p>
                <a:pPr>
                  <a:defRPr sz="2000"/>
                </a:pPr>
                <a:r>
                  <a:rPr lang="ja-JP" altLang="en-US" sz="2000" dirty="0" smtClean="0"/>
                  <a:t>Ａｇｅｎｔ数</a:t>
                </a:r>
                <a:endParaRPr lang="ja-JP" altLang="en-US" sz="2000" dirty="0"/>
              </a:p>
            </c:rich>
          </c:tx>
          <c:layout/>
          <c:overlay val="0"/>
        </c:title>
        <c:numFmt formatCode="General" sourceLinked="1"/>
        <c:majorTickMark val="out"/>
        <c:minorTickMark val="none"/>
        <c:tickLblPos val="nextTo"/>
        <c:txPr>
          <a:bodyPr/>
          <a:lstStyle/>
          <a:p>
            <a:pPr>
              <a:defRPr sz="1800"/>
            </a:pPr>
            <a:endParaRPr lang="ja-JP"/>
          </a:p>
        </c:txPr>
        <c:crossAx val="704215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rgbClr val="00B0F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49967232"/>
        <c:axId val="149969152"/>
      </c:lineChart>
      <c:catAx>
        <c:axId val="149967232"/>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49969152"/>
        <c:crosses val="autoZero"/>
        <c:auto val="1"/>
        <c:lblAlgn val="ctr"/>
        <c:lblOffset val="100"/>
        <c:tickLblSkip val="500"/>
        <c:tickMarkSkip val="500"/>
        <c:noMultiLvlLbl val="0"/>
      </c:catAx>
      <c:valAx>
        <c:axId val="14996915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9967232"/>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rgbClr val="00B0F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2597376"/>
        <c:axId val="80209024"/>
      </c:lineChart>
      <c:catAx>
        <c:axId val="42597376"/>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80209024"/>
        <c:crosses val="autoZero"/>
        <c:auto val="1"/>
        <c:lblAlgn val="ctr"/>
        <c:lblOffset val="100"/>
        <c:tickLblSkip val="10"/>
        <c:tickMarkSkip val="10"/>
        <c:noMultiLvlLbl val="0"/>
      </c:catAx>
      <c:valAx>
        <c:axId val="8020902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2597376"/>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rgbClr val="00B0F0"/>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78942976"/>
        <c:axId val="78944896"/>
      </c:lineChart>
      <c:catAx>
        <c:axId val="78942976"/>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78944896"/>
        <c:crosses val="autoZero"/>
        <c:auto val="1"/>
        <c:lblAlgn val="ctr"/>
        <c:lblOffset val="100"/>
        <c:tickLblSkip val="10"/>
        <c:tickMarkSkip val="10"/>
        <c:noMultiLvlLbl val="0"/>
      </c:catAx>
      <c:valAx>
        <c:axId val="78944896"/>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942976"/>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rgbClr val="00B0F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91325568"/>
        <c:axId val="91327488"/>
      </c:lineChart>
      <c:catAx>
        <c:axId val="91325568"/>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91327488"/>
        <c:crosses val="autoZero"/>
        <c:auto val="1"/>
        <c:lblAlgn val="ctr"/>
        <c:lblOffset val="100"/>
        <c:tickLblSkip val="10"/>
        <c:tickMarkSkip val="10"/>
        <c:noMultiLvlLbl val="0"/>
      </c:catAx>
      <c:valAx>
        <c:axId val="91327488"/>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1325568"/>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rgbClr val="00B0F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20005760"/>
        <c:axId val="120007680"/>
      </c:lineChart>
      <c:catAx>
        <c:axId val="12000576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20007680"/>
        <c:crosses val="autoZero"/>
        <c:auto val="1"/>
        <c:lblAlgn val="ctr"/>
        <c:lblOffset val="100"/>
        <c:tickLblSkip val="50"/>
        <c:tickMarkSkip val="10"/>
        <c:noMultiLvlLbl val="0"/>
      </c:catAx>
      <c:valAx>
        <c:axId val="12000768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000576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rgbClr val="00B0F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32508672"/>
        <c:axId val="132510848"/>
      </c:lineChart>
      <c:catAx>
        <c:axId val="1325086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2510848"/>
        <c:crosses val="autoZero"/>
        <c:auto val="1"/>
        <c:lblAlgn val="ctr"/>
        <c:lblOffset val="100"/>
        <c:tickLblSkip val="50"/>
        <c:tickMarkSkip val="10"/>
        <c:noMultiLvlLbl val="0"/>
      </c:catAx>
      <c:valAx>
        <c:axId val="132510848"/>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2508672"/>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125978880"/>
        <c:axId val="125997440"/>
      </c:lineChart>
      <c:catAx>
        <c:axId val="125978880"/>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125997440"/>
        <c:crosses val="autoZero"/>
        <c:auto val="1"/>
        <c:lblAlgn val="ctr"/>
        <c:lblOffset val="100"/>
        <c:tickLblSkip val="20"/>
        <c:tickMarkSkip val="10"/>
        <c:noMultiLvlLbl val="0"/>
      </c:catAx>
      <c:valAx>
        <c:axId val="125997440"/>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597888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135172096"/>
        <c:axId val="135175168"/>
      </c:lineChart>
      <c:catAx>
        <c:axId val="135172096"/>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135175168"/>
        <c:crosses val="autoZero"/>
        <c:auto val="1"/>
        <c:lblAlgn val="ctr"/>
        <c:lblOffset val="100"/>
        <c:tickLblSkip val="20"/>
        <c:tickMarkSkip val="10"/>
        <c:noMultiLvlLbl val="0"/>
      </c:catAx>
      <c:valAx>
        <c:axId val="135175168"/>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517209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41048832"/>
        <c:axId val="141059200"/>
      </c:lineChart>
      <c:catAx>
        <c:axId val="14104883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1059200"/>
        <c:crosses val="autoZero"/>
        <c:auto val="1"/>
        <c:lblAlgn val="ctr"/>
        <c:lblOffset val="100"/>
        <c:tickLblSkip val="20"/>
        <c:tickMarkSkip val="10"/>
        <c:noMultiLvlLbl val="0"/>
      </c:catAx>
      <c:valAx>
        <c:axId val="141059200"/>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104883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28575">
          <a:solidFill>
            <a:schemeClr val="tx1">
              <a:lumMod val="50000"/>
              <a:lumOff val="50000"/>
            </a:schemeClr>
          </a:solidFill>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474" y="0"/>
            <a:ext cx="2918143" cy="493395"/>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2014/2/18</a:t>
            </a:fld>
            <a:endParaRPr kumimoji="1" lang="ja-JP" altLang="en-US"/>
          </a:p>
        </p:txBody>
      </p:sp>
      <p:sp>
        <p:nvSpPr>
          <p:cNvPr id="4" name="フッター プレースホルダー 3"/>
          <p:cNvSpPr>
            <a:spLocks noGrp="1"/>
          </p:cNvSpPr>
          <p:nvPr>
            <p:ph type="ftr" sz="quarter" idx="2"/>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474" y="9372792"/>
            <a:ext cx="2918143" cy="493395"/>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474" y="0"/>
            <a:ext cx="2918143" cy="493395"/>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2014/2/18</a:t>
            </a:fld>
            <a:endParaRPr kumimoji="1" lang="ja-JP" altLang="en-US"/>
          </a:p>
        </p:txBody>
      </p:sp>
      <p:sp>
        <p:nvSpPr>
          <p:cNvPr id="4" name="スライド イメージ プレースホルダー 3"/>
          <p:cNvSpPr>
            <a:spLocks noGrp="1" noRot="1" noChangeAspect="1"/>
          </p:cNvSpPr>
          <p:nvPr>
            <p:ph type="sldImg" idx="2"/>
          </p:nvPr>
        </p:nvSpPr>
        <p:spPr>
          <a:xfrm>
            <a:off x="900113" y="739775"/>
            <a:ext cx="4933950"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418" y="4687253"/>
            <a:ext cx="5387340" cy="4440555"/>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474" y="9372792"/>
            <a:ext cx="2918143" cy="493395"/>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5889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a:t>
            </a:r>
            <a:endParaRPr kumimoji="1" lang="en-US" altLang="ja-JP" dirty="0" smtClean="0"/>
          </a:p>
          <a:p>
            <a:r>
              <a:rPr kumimoji="1" lang="ja-JP" altLang="en-US" dirty="0" smtClean="0"/>
              <a:t>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振動するパターン</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各ウイルスは半周期ずれてグラフが振動している。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305676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47</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57</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2787823853"/>
              </p:ext>
            </p:extLst>
          </p:nvPr>
        </p:nvGraphicFramePr>
        <p:xfrm>
          <a:off x="779622" y="2204864"/>
          <a:ext cx="7584757" cy="3030948"/>
        </p:xfrm>
        <a:graphic>
          <a:graphicData uri="http://schemas.openxmlformats.org/drawingml/2006/table">
            <a:tbl>
              <a:tblPr firstRow="1" bandRow="1">
                <a:tableStyleId>{F5AB1C69-6EDB-4FF4-983F-18BD219EF322}</a:tableStyleId>
              </a:tblPr>
              <a:tblGrid>
                <a:gridCol w="2667871"/>
                <a:gridCol w="4916886"/>
              </a:tblGrid>
              <a:tr h="475989">
                <a:tc>
                  <a:txBody>
                    <a:bodyPr/>
                    <a:lstStyle/>
                    <a:p>
                      <a:pPr algn="ctr"/>
                      <a:r>
                        <a:rPr kumimoji="1" lang="ja-JP" altLang="en-US" sz="2600" dirty="0" smtClean="0"/>
                        <a:t>パターン</a:t>
                      </a:r>
                      <a:endParaRPr kumimoji="1" lang="ja-JP" altLang="en-US" sz="2600" dirty="0"/>
                    </a:p>
                  </a:txBody>
                  <a:tcPr marL="83998" marR="83998" marT="41999" marB="41999" anchor="ctr"/>
                </a:tc>
                <a:tc>
                  <a:txBody>
                    <a:bodyPr/>
                    <a:lstStyle/>
                    <a:p>
                      <a:pPr algn="ctr"/>
                      <a:r>
                        <a:rPr kumimoji="1" lang="ja-JP" altLang="en-US" sz="2600" dirty="0" smtClean="0"/>
                        <a:t>グラフの特徴</a:t>
                      </a:r>
                      <a:endParaRPr kumimoji="1" lang="ja-JP" altLang="en-US" sz="2600" dirty="0"/>
                    </a:p>
                  </a:txBody>
                  <a:tcPr marL="83998" marR="83998" marT="41999" marB="41999" anchor="ctr"/>
                </a:tc>
              </a:tr>
              <a:tr h="897022">
                <a:tc>
                  <a:txBody>
                    <a:bodyPr/>
                    <a:lstStyle/>
                    <a:p>
                      <a:pPr algn="ctr"/>
                      <a:r>
                        <a:rPr kumimoji="1" lang="ja-JP" altLang="en-US" sz="2600" dirty="0" smtClean="0"/>
                        <a:t>振動</a:t>
                      </a:r>
                      <a:endParaRPr kumimoji="1" lang="ja-JP" altLang="en-US" sz="2600" dirty="0"/>
                    </a:p>
                  </a:txBody>
                  <a:tcPr marL="83998" marR="83998" marT="41999" marB="41999" anchor="ctr"/>
                </a:tc>
                <a:tc>
                  <a:txBody>
                    <a:bodyPr/>
                    <a:lstStyle/>
                    <a:p>
                      <a:pPr algn="l"/>
                      <a:r>
                        <a:rPr kumimoji="1" lang="ja-JP" altLang="en-US" sz="2600" dirty="0" smtClean="0"/>
                        <a:t>感染者、免疫獲得者が振動する。</a:t>
                      </a:r>
                      <a:endParaRPr kumimoji="1" lang="ja-JP" altLang="en-US" sz="2600" dirty="0"/>
                    </a:p>
                  </a:txBody>
                  <a:tcPr marL="83998" marR="83998" marT="41999" marB="41999" anchor="ctr"/>
                </a:tc>
              </a:tr>
              <a:tr h="1653688">
                <a:tc>
                  <a:txBody>
                    <a:bodyPr/>
                    <a:lstStyle/>
                    <a:p>
                      <a:pPr algn="ctr"/>
                      <a:r>
                        <a:rPr kumimoji="1" lang="ja-JP" altLang="en-US" sz="2600" dirty="0" smtClean="0"/>
                        <a:t>オーバーラップ</a:t>
                      </a:r>
                      <a:endParaRPr kumimoji="1" lang="en-US" altLang="ja-JP" sz="2600" dirty="0" smtClean="0"/>
                    </a:p>
                    <a:p>
                      <a:pPr algn="ctr"/>
                      <a:r>
                        <a:rPr kumimoji="1" lang="ja-JP" altLang="en-US" sz="2600" dirty="0" smtClean="0"/>
                        <a:t>（重ね合わせ）</a:t>
                      </a:r>
                      <a:endParaRPr kumimoji="1" lang="ja-JP" altLang="en-US" sz="2600" dirty="0"/>
                    </a:p>
                  </a:txBody>
                  <a:tcPr marL="83998" marR="83998" marT="41999" marB="41999" anchor="ctr"/>
                </a:tc>
                <a:tc>
                  <a:txBody>
                    <a:bodyPr/>
                    <a:lstStyle/>
                    <a:p>
                      <a:pPr algn="l"/>
                      <a:r>
                        <a:rPr kumimoji="1" lang="ja-JP" altLang="en-US" sz="2600" dirty="0" smtClean="0"/>
                        <a:t>両ウイルスに対する免疫獲得者が増えていく。</a:t>
                      </a:r>
                      <a:endParaRPr kumimoji="1" lang="ja-JP" altLang="en-US" sz="2600" dirty="0"/>
                    </a:p>
                  </a:txBody>
                  <a:tcPr marL="83998" marR="83998" marT="41999" marB="41999"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077176566"/>
              </p:ext>
            </p:extLst>
          </p:nvPr>
        </p:nvGraphicFramePr>
        <p:xfrm>
          <a:off x="853294" y="2204864"/>
          <a:ext cx="7437412" cy="2439548"/>
        </p:xfrm>
        <a:graphic>
          <a:graphicData uri="http://schemas.openxmlformats.org/drawingml/2006/table">
            <a:tbl>
              <a:tblPr firstRow="1" bandRow="1">
                <a:tableStyleId>{F5AB1C69-6EDB-4FF4-983F-18BD219EF322}</a:tableStyleId>
              </a:tblPr>
              <a:tblGrid>
                <a:gridCol w="1854736"/>
                <a:gridCol w="1356077"/>
                <a:gridCol w="4226599"/>
              </a:tblGrid>
              <a:tr h="467119">
                <a:tc>
                  <a:txBody>
                    <a:bodyPr/>
                    <a:lstStyle/>
                    <a:p>
                      <a:pPr algn="ctr"/>
                      <a:endParaRPr kumimoji="1" lang="ja-JP" altLang="en-US" sz="2500" b="1" i="0" u="none" dirty="0">
                        <a:effectLst/>
                      </a:endParaRPr>
                    </a:p>
                  </a:txBody>
                  <a:tcPr marL="82433" marR="82433" marT="41216" marB="41216" anchor="ctr"/>
                </a:tc>
                <a:tc gridSpan="2">
                  <a:txBody>
                    <a:bodyPr/>
                    <a:lstStyle/>
                    <a:p>
                      <a:pPr algn="ctr"/>
                      <a:r>
                        <a:rPr kumimoji="1" lang="ja-JP" altLang="en-US" sz="2500" u="none" dirty="0" smtClean="0">
                          <a:effectLst/>
                        </a:rPr>
                        <a:t>電子タグ</a:t>
                      </a:r>
                      <a:endParaRPr kumimoji="1" lang="ja-JP" altLang="en-US" sz="2500" b="1" i="0" u="none" dirty="0">
                        <a:effectLst/>
                      </a:endParaRPr>
                    </a:p>
                  </a:txBody>
                  <a:tcPr marL="82433" marR="82433" marT="41216" marB="41216" anchor="ctr"/>
                </a:tc>
                <a:tc hMerge="1">
                  <a:txBody>
                    <a:bodyPr/>
                    <a:lstStyle/>
                    <a:p>
                      <a:pPr algn="ctr"/>
                      <a:endParaRPr kumimoji="1" lang="ja-JP" altLang="en-US" sz="2800" b="1" i="0" u="none" dirty="0">
                        <a:effectLst/>
                      </a:endParaRPr>
                    </a:p>
                  </a:txBody>
                  <a:tcPr anchor="ctr"/>
                </a:tc>
              </a:tr>
              <a:tr h="467119">
                <a:tc>
                  <a:txBody>
                    <a:bodyPr/>
                    <a:lstStyle/>
                    <a:p>
                      <a:pPr algn="ctr"/>
                      <a:endParaRPr kumimoji="1" lang="ja-JP" altLang="en-US" sz="2500" b="1" i="0" u="none" dirty="0">
                        <a:effectLst/>
                      </a:endParaRPr>
                    </a:p>
                  </a:txBody>
                  <a:tcPr marL="82433" marR="82433" marT="41216" marB="41216" anchor="ctr"/>
                </a:tc>
                <a:tc>
                  <a:txBody>
                    <a:bodyPr/>
                    <a:lstStyle/>
                    <a:p>
                      <a:pPr algn="ctr"/>
                      <a:r>
                        <a:rPr kumimoji="1" lang="ja-JP" altLang="en-US" sz="2500" u="none" dirty="0" smtClean="0">
                          <a:effectLst/>
                        </a:rPr>
                        <a:t>長さ</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配列</a:t>
                      </a:r>
                      <a:endParaRPr kumimoji="1" lang="ja-JP" altLang="en-US" sz="2500" b="0" i="0" u="none" dirty="0">
                        <a:effectLst/>
                      </a:endParaRPr>
                    </a:p>
                  </a:txBody>
                  <a:tcPr marL="82433" marR="82433" marT="41216" marB="41216" anchor="ctr"/>
                </a:tc>
              </a:tr>
              <a:tr h="571072">
                <a:tc>
                  <a:txBody>
                    <a:bodyPr/>
                    <a:lstStyle/>
                    <a:p>
                      <a:pPr algn="ctr"/>
                      <a:r>
                        <a:rPr kumimoji="1" lang="ja-JP" altLang="en-US" sz="2500" u="none" dirty="0" smtClean="0">
                          <a:effectLst/>
                        </a:rPr>
                        <a:t>エージェント</a:t>
                      </a:r>
                      <a:endParaRPr kumimoji="1" lang="ja-JP" altLang="en-US" sz="2500" b="0" i="0" u="none" dirty="0">
                        <a:effectLst/>
                      </a:endParaRPr>
                    </a:p>
                  </a:txBody>
                  <a:tcPr marL="82433" marR="82433" marT="41216" marB="41216" anchor="ctr"/>
                </a:tc>
                <a:tc>
                  <a:txBody>
                    <a:bodyPr/>
                    <a:lstStyle/>
                    <a:p>
                      <a:pPr algn="ctr"/>
                      <a:r>
                        <a:rPr kumimoji="1" lang="en-US" altLang="ja-JP" sz="2500" b="0" i="0" u="none" dirty="0" smtClean="0">
                          <a:effectLst/>
                        </a:rPr>
                        <a:t>20</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ランダム</a:t>
                      </a:r>
                      <a:endParaRPr kumimoji="1" lang="ja-JP" altLang="en-US" sz="2500" b="0" i="0" u="none" dirty="0">
                        <a:effectLst/>
                      </a:endParaRPr>
                    </a:p>
                  </a:txBody>
                  <a:tcPr marL="82433" marR="82433" marT="41216" marB="41216" anchor="ctr"/>
                </a:tc>
              </a:tr>
              <a:tr h="467119">
                <a:tc rowSpan="2">
                  <a:txBody>
                    <a:bodyPr/>
                    <a:lstStyle/>
                    <a:p>
                      <a:pPr algn="ctr"/>
                      <a:r>
                        <a:rPr kumimoji="1" lang="ja-JP" altLang="en-US" sz="2500" u="none" dirty="0" smtClean="0">
                          <a:effectLst/>
                        </a:rPr>
                        <a:t>ウイルス</a:t>
                      </a:r>
                      <a:endParaRPr kumimoji="1" lang="ja-JP" altLang="en-US" sz="2500" b="0" i="0" u="none" dirty="0">
                        <a:effectLst/>
                      </a:endParaRPr>
                    </a:p>
                  </a:txBody>
                  <a:tcPr marL="82433" marR="82433" marT="41216" marB="41216" anchor="ctr"/>
                </a:tc>
                <a:tc rowSpan="2">
                  <a:txBody>
                    <a:bodyPr/>
                    <a:lstStyle/>
                    <a:p>
                      <a:pPr algn="ctr"/>
                      <a:r>
                        <a:rPr kumimoji="1" lang="en-US" altLang="ja-JP" sz="2500" u="none" dirty="0" smtClean="0">
                          <a:effectLst/>
                        </a:rPr>
                        <a:t>12</a:t>
                      </a:r>
                      <a:endParaRPr kumimoji="1" lang="ja-JP" altLang="en-US" sz="2500" b="0" i="0" u="none" dirty="0">
                        <a:effectLst/>
                      </a:endParaRPr>
                    </a:p>
                  </a:txBody>
                  <a:tcPr marL="82433" marR="82433" marT="41216" marB="41216" anchor="ctr"/>
                </a:tc>
                <a:tc>
                  <a:txBody>
                    <a:bodyPr/>
                    <a:lstStyle/>
                    <a:p>
                      <a:pPr algn="ctr"/>
                      <a:r>
                        <a:rPr kumimoji="1" lang="en-US" altLang="ja-JP" sz="2500" u="none" dirty="0" smtClean="0">
                          <a:effectLst/>
                        </a:rPr>
                        <a:t>“</a:t>
                      </a:r>
                      <a:r>
                        <a:rPr kumimoji="1" lang="en-US" altLang="ja-JP" sz="2500" b="1" u="none" dirty="0" smtClean="0">
                          <a:effectLst/>
                        </a:rPr>
                        <a:t>000000000000</a:t>
                      </a:r>
                      <a:r>
                        <a:rPr kumimoji="1" lang="en-US" altLang="ja-JP" sz="2500" u="none" dirty="0" smtClean="0">
                          <a:effectLst/>
                        </a:rPr>
                        <a:t>”</a:t>
                      </a:r>
                      <a:endParaRPr kumimoji="1" lang="ja-JP" altLang="en-US" sz="2500" b="1" i="0" u="none" dirty="0">
                        <a:effectLst/>
                      </a:endParaRPr>
                    </a:p>
                  </a:txBody>
                  <a:tcPr marL="82433" marR="82433" marT="41216" marB="41216" anchor="ctr"/>
                </a:tc>
              </a:tr>
              <a:tr h="467119">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500" u="none" dirty="0" smtClean="0">
                          <a:effectLst/>
                        </a:rPr>
                        <a:t>“</a:t>
                      </a:r>
                      <a:r>
                        <a:rPr kumimoji="1" lang="en-US" altLang="ja-JP" sz="2500" b="1" u="none" dirty="0" smtClean="0">
                          <a:effectLst/>
                        </a:rPr>
                        <a:t>111111111111</a:t>
                      </a:r>
                      <a:r>
                        <a:rPr kumimoji="1" lang="en-US" altLang="ja-JP" sz="2500" u="none" dirty="0" smtClean="0">
                          <a:effectLst/>
                        </a:rPr>
                        <a:t>”</a:t>
                      </a:r>
                      <a:endParaRPr kumimoji="1" lang="ja-JP" altLang="en-US" sz="2500" b="1" i="0" u="none" dirty="0">
                        <a:effectLst/>
                      </a:endParaRPr>
                    </a:p>
                  </a:txBody>
                  <a:tcPr marL="82433" marR="82433" marT="41216" marB="41216"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730250"/>
            <a:ext cx="8997950" cy="53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29679"/>
            <a:ext cx="7704856"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187624" y="122530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20" name="グループ化 19"/>
          <p:cNvGrpSpPr/>
          <p:nvPr/>
        </p:nvGrpSpPr>
        <p:grpSpPr>
          <a:xfrm>
            <a:off x="2267744" y="4077072"/>
            <a:ext cx="5472608" cy="959917"/>
            <a:chOff x="2267744" y="4077072"/>
            <a:chExt cx="5472608" cy="959917"/>
          </a:xfrm>
        </p:grpSpPr>
        <p:sp>
          <p:nvSpPr>
            <p:cNvPr id="3" name="テキスト ボックス 2"/>
            <p:cNvSpPr txBox="1"/>
            <p:nvPr/>
          </p:nvSpPr>
          <p:spPr>
            <a:xfrm>
              <a:off x="3779912" y="4390658"/>
              <a:ext cx="1951175" cy="646331"/>
            </a:xfrm>
            <a:prstGeom prst="rect">
              <a:avLst/>
            </a:prstGeom>
            <a:noFill/>
          </p:spPr>
          <p:txBody>
            <a:bodyPr wrap="none" rtlCol="0">
              <a:spAutoFit/>
            </a:bodyPr>
            <a:lstStyle/>
            <a:p>
              <a:r>
                <a:rPr kumimoji="1" lang="ja-JP" altLang="en-US" sz="3600" dirty="0" smtClean="0">
                  <a:solidFill>
                    <a:srgbClr val="FF0000"/>
                  </a:solidFill>
                </a:rPr>
                <a:t>拡大する</a:t>
              </a:r>
              <a:endParaRPr kumimoji="1" lang="ja-JP" altLang="en-US" sz="3600" dirty="0">
                <a:solidFill>
                  <a:srgbClr val="FF0000"/>
                </a:solidFill>
              </a:endParaRPr>
            </a:p>
          </p:txBody>
        </p:sp>
        <p:cxnSp>
          <p:nvCxnSpPr>
            <p:cNvPr id="12" name="直線矢印コネクタ 11"/>
            <p:cNvCxnSpPr>
              <a:stCxn id="3" idx="3"/>
            </p:cNvCxnSpPr>
            <p:nvPr/>
          </p:nvCxnSpPr>
          <p:spPr>
            <a:xfrm flipV="1">
              <a:off x="5731087" y="4077072"/>
              <a:ext cx="2009265"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a:stCxn id="3" idx="1"/>
            </p:cNvCxnSpPr>
            <p:nvPr/>
          </p:nvCxnSpPr>
          <p:spPr>
            <a:xfrm flipH="1" flipV="1">
              <a:off x="2267744" y="4077072"/>
              <a:ext cx="1512168"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cxnSp>
        <p:nvCxnSpPr>
          <p:cNvPr id="25" name="直線コネクタ 24"/>
          <p:cNvCxnSpPr/>
          <p:nvPr/>
        </p:nvCxnSpPr>
        <p:spPr>
          <a:xfrm>
            <a:off x="971600" y="1013212"/>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419872" y="980728"/>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947354" y="1013212"/>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9197298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181406995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直線矢印コネクタ 5"/>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0331531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矢印コネクタ 4"/>
          <p:cNvCxnSpPr/>
          <p:nvPr/>
        </p:nvCxnSpPr>
        <p:spPr>
          <a:xfrm>
            <a:off x="1097137"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2447089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矢印コネクタ 4"/>
          <p:cNvCxnSpPr/>
          <p:nvPr/>
        </p:nvCxnSpPr>
        <p:spPr>
          <a:xfrm>
            <a:off x="1128812" y="5229200"/>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544455444"/>
              </p:ext>
            </p:extLst>
          </p:nvPr>
        </p:nvGraphicFramePr>
        <p:xfrm>
          <a:off x="1002432" y="2248272"/>
          <a:ext cx="7139136" cy="1711408"/>
        </p:xfrm>
        <a:graphic>
          <a:graphicData uri="http://schemas.openxmlformats.org/drawingml/2006/table">
            <a:tbl>
              <a:tblPr firstRow="1" bandRow="1">
                <a:tableStyleId>{F2DE63D5-997A-4646-A377-4702673A728D}</a:tableStyleId>
              </a:tblPr>
              <a:tblGrid>
                <a:gridCol w="7139136"/>
              </a:tblGrid>
              <a:tr h="6222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振動するパターン</a:t>
                      </a:r>
                      <a:endParaRPr lang="en-US" altLang="ja-JP" sz="2400" dirty="0" smtClean="0"/>
                    </a:p>
                  </a:txBody>
                  <a:tcPr marL="79324" marR="79324" marT="39662" marB="39662" anchor="ctr"/>
                </a:tc>
              </a:tr>
              <a:tr h="108917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各ウイルスは半周期ずれてグラフが振動している。</a:t>
                      </a:r>
                      <a:endParaRPr lang="en-US" altLang="ja-JP" sz="2400" dirty="0" smtClean="0"/>
                    </a:p>
                  </a:txBody>
                  <a:tcPr marL="79324" marR="79324" marT="39662" marB="39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88964582"/>
              </p:ext>
            </p:extLst>
          </p:nvPr>
        </p:nvGraphicFramePr>
        <p:xfrm>
          <a:off x="809582" y="2227701"/>
          <a:ext cx="7524836" cy="2509485"/>
        </p:xfrm>
        <a:graphic>
          <a:graphicData uri="http://schemas.openxmlformats.org/drawingml/2006/table">
            <a:tbl>
              <a:tblPr firstRow="1" bandRow="1">
                <a:tableStyleId>{F5AB1C69-6EDB-4FF4-983F-18BD219EF322}</a:tableStyleId>
              </a:tblPr>
              <a:tblGrid>
                <a:gridCol w="1855350"/>
                <a:gridCol w="1403012"/>
                <a:gridCol w="4266474"/>
              </a:tblGrid>
              <a:tr h="477917">
                <a:tc>
                  <a:txBody>
                    <a:bodyPr/>
                    <a:lstStyle/>
                    <a:p>
                      <a:pPr algn="ctr"/>
                      <a:endParaRPr kumimoji="1" lang="ja-JP" altLang="en-US" sz="2500" b="1" dirty="0"/>
                    </a:p>
                  </a:txBody>
                  <a:tcPr marL="83715" marR="83715" marT="41857" marB="41857"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500" dirty="0" smtClean="0"/>
                        <a:t>電子タグ</a:t>
                      </a:r>
                      <a:endParaRPr kumimoji="1" lang="ja-JP" altLang="en-US" sz="2500" b="1" dirty="0" smtClean="0"/>
                    </a:p>
                  </a:txBody>
                  <a:tcPr marL="83715" marR="83715" marT="41857" marB="41857" anchor="ctr"/>
                </a:tc>
                <a:tc hMerge="1">
                  <a:txBody>
                    <a:bodyPr/>
                    <a:lstStyle/>
                    <a:p>
                      <a:pPr algn="ctr"/>
                      <a:endParaRPr kumimoji="1" lang="ja-JP" altLang="en-US" sz="2800" b="1" dirty="0"/>
                    </a:p>
                  </a:txBody>
                  <a:tcPr anchor="ctr"/>
                </a:tc>
              </a:tr>
              <a:tr h="477917">
                <a:tc>
                  <a:txBody>
                    <a:bodyPr/>
                    <a:lstStyle/>
                    <a:p>
                      <a:pPr algn="ctr"/>
                      <a:endParaRPr kumimoji="1" lang="ja-JP" altLang="en-US" sz="2500" b="1" dirty="0"/>
                    </a:p>
                  </a:txBody>
                  <a:tcPr marL="83715" marR="83715" marT="41857" marB="41857" anchor="ctr"/>
                </a:tc>
                <a:tc>
                  <a:txBody>
                    <a:bodyPr/>
                    <a:lstStyle/>
                    <a:p>
                      <a:pPr algn="ctr"/>
                      <a:r>
                        <a:rPr kumimoji="1" lang="ja-JP" altLang="en-US" sz="2500" dirty="0" smtClean="0"/>
                        <a:t>長さ</a:t>
                      </a:r>
                      <a:endParaRPr kumimoji="1" lang="ja-JP" altLang="en-US" sz="2500" b="0" dirty="0"/>
                    </a:p>
                  </a:txBody>
                  <a:tcPr marL="83715" marR="83715" marT="41857" marB="41857" anchor="ctr"/>
                </a:tc>
                <a:tc>
                  <a:txBody>
                    <a:bodyPr/>
                    <a:lstStyle/>
                    <a:p>
                      <a:pPr algn="ctr"/>
                      <a:r>
                        <a:rPr kumimoji="1" lang="ja-JP" altLang="en-US" sz="2500" dirty="0" smtClean="0"/>
                        <a:t>配列</a:t>
                      </a:r>
                      <a:endParaRPr kumimoji="1" lang="ja-JP" altLang="en-US" sz="2500" b="0" dirty="0"/>
                    </a:p>
                  </a:txBody>
                  <a:tcPr marL="83715" marR="83715" marT="41857" marB="41857" anchor="ctr"/>
                </a:tc>
              </a:tr>
              <a:tr h="561253">
                <a:tc>
                  <a:txBody>
                    <a:bodyPr/>
                    <a:lstStyle/>
                    <a:p>
                      <a:pPr algn="ctr"/>
                      <a:r>
                        <a:rPr kumimoji="1" lang="ja-JP" altLang="en-US" sz="2500" dirty="0" smtClean="0"/>
                        <a:t>エージェント</a:t>
                      </a:r>
                      <a:endParaRPr kumimoji="1" lang="ja-JP" altLang="en-US" sz="2500" b="0" dirty="0"/>
                    </a:p>
                  </a:txBody>
                  <a:tcPr marL="83715" marR="83715" marT="41857" marB="41857" anchor="ctr"/>
                </a:tc>
                <a:tc>
                  <a:txBody>
                    <a:bodyPr/>
                    <a:lstStyle/>
                    <a:p>
                      <a:pPr algn="ctr"/>
                      <a:r>
                        <a:rPr kumimoji="1" lang="en-US" altLang="ja-JP" sz="2500" dirty="0" smtClean="0"/>
                        <a:t>20</a:t>
                      </a:r>
                      <a:endParaRPr kumimoji="1" lang="ja-JP" altLang="en-US" sz="2500" b="0" dirty="0"/>
                    </a:p>
                  </a:txBody>
                  <a:tcPr marL="83715" marR="83715" marT="41857" marB="41857" anchor="ctr"/>
                </a:tc>
                <a:tc>
                  <a:txBody>
                    <a:bodyPr/>
                    <a:lstStyle/>
                    <a:p>
                      <a:pPr algn="ctr"/>
                      <a:r>
                        <a:rPr kumimoji="1" lang="ja-JP" altLang="en-US" sz="2500" dirty="0" smtClean="0"/>
                        <a:t>ランダム</a:t>
                      </a:r>
                      <a:endParaRPr kumimoji="1" lang="ja-JP" altLang="en-US" sz="2500" b="0" dirty="0"/>
                    </a:p>
                  </a:txBody>
                  <a:tcPr marL="83715" marR="83715" marT="41857" marB="41857" anchor="ctr"/>
                </a:tc>
              </a:tr>
              <a:tr h="477917">
                <a:tc rowSpan="2">
                  <a:txBody>
                    <a:bodyPr/>
                    <a:lstStyle/>
                    <a:p>
                      <a:pPr algn="ctr"/>
                      <a:r>
                        <a:rPr kumimoji="1" lang="ja-JP" altLang="en-US" sz="2500" dirty="0" smtClean="0"/>
                        <a:t>ウイルス</a:t>
                      </a:r>
                      <a:endParaRPr kumimoji="1" lang="ja-JP" altLang="en-US" sz="2500" b="0" dirty="0"/>
                    </a:p>
                  </a:txBody>
                  <a:tcPr marL="83715" marR="83715" marT="41857" marB="41857" anchor="ctr"/>
                </a:tc>
                <a:tc rowSpan="2">
                  <a:txBody>
                    <a:bodyPr/>
                    <a:lstStyle/>
                    <a:p>
                      <a:pPr algn="ctr"/>
                      <a:r>
                        <a:rPr kumimoji="1" lang="en-US" altLang="ja-JP" sz="2500" dirty="0" smtClean="0"/>
                        <a:t>12</a:t>
                      </a:r>
                      <a:endParaRPr kumimoji="1" lang="ja-JP" altLang="en-US" sz="2500" b="0" dirty="0"/>
                    </a:p>
                  </a:txBody>
                  <a:tcPr marL="83715" marR="83715" marT="41857" marB="41857" anchor="ctr"/>
                </a:tc>
                <a:tc>
                  <a:txBody>
                    <a:bodyPr/>
                    <a:lstStyle/>
                    <a:p>
                      <a:pPr algn="ctr"/>
                      <a:r>
                        <a:rPr kumimoji="1" lang="en-US" altLang="ja-JP" sz="2500" dirty="0" smtClean="0"/>
                        <a:t>“</a:t>
                      </a:r>
                      <a:r>
                        <a:rPr kumimoji="1" lang="en-US" altLang="ja-JP" sz="2500" b="1" dirty="0" smtClean="0"/>
                        <a:t>000000000000</a:t>
                      </a:r>
                      <a:r>
                        <a:rPr kumimoji="1" lang="en-US" altLang="ja-JP" sz="2500" dirty="0" smtClean="0"/>
                        <a:t>”</a:t>
                      </a:r>
                      <a:endParaRPr kumimoji="1" lang="ja-JP" altLang="en-US" sz="2500" b="1" dirty="0"/>
                    </a:p>
                  </a:txBody>
                  <a:tcPr marL="83715" marR="83715" marT="41857" marB="41857" anchor="ctr"/>
                </a:tc>
              </a:tr>
              <a:tr h="514481">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500" dirty="0" smtClean="0"/>
                        <a:t>“</a:t>
                      </a:r>
                      <a:r>
                        <a:rPr kumimoji="1" lang="en-US" altLang="ja-JP" sz="2500" b="1" dirty="0" smtClean="0">
                          <a:solidFill>
                            <a:srgbClr val="FF0000"/>
                          </a:solidFill>
                        </a:rPr>
                        <a:t>0000</a:t>
                      </a:r>
                      <a:r>
                        <a:rPr kumimoji="1" lang="en-US" altLang="ja-JP" sz="2500" b="1" dirty="0" smtClean="0"/>
                        <a:t>11111111</a:t>
                      </a:r>
                      <a:r>
                        <a:rPr kumimoji="1" lang="en-US" altLang="ja-JP" sz="2500" dirty="0" smtClean="0"/>
                        <a:t>”</a:t>
                      </a:r>
                      <a:endParaRPr kumimoji="1" lang="ja-JP" altLang="en-US" sz="2500" b="1" dirty="0"/>
                    </a:p>
                  </a:txBody>
                  <a:tcPr marL="83715" marR="83715" marT="41857" marB="41857"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58172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201204"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262910039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9915"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678605932"/>
              </p:ext>
            </p:extLst>
          </p:nvPr>
        </p:nvGraphicFramePr>
        <p:xfrm>
          <a:off x="1182452" y="2176264"/>
          <a:ext cx="6779096" cy="2277577"/>
        </p:xfrm>
        <a:graphic>
          <a:graphicData uri="http://schemas.openxmlformats.org/drawingml/2006/table">
            <a:tbl>
              <a:tblPr firstRow="1" bandRow="1">
                <a:tableStyleId>{F2DE63D5-997A-4646-A377-4702673A728D}</a:tableStyleId>
              </a:tblPr>
              <a:tblGrid>
                <a:gridCol w="6779096"/>
              </a:tblGrid>
              <a:tr h="6244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300" dirty="0" smtClean="0"/>
                        <a:t>オーバーラップするパターン</a:t>
                      </a:r>
                    </a:p>
                  </a:txBody>
                  <a:tcPr marL="75323" marR="75323" marT="37662" marB="37662" anchor="ctr"/>
                </a:tc>
              </a:tr>
              <a:tr h="16530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300" dirty="0" smtClean="0"/>
                        <a:t>ウイルスの先頭と末尾がオーバーラップしている場合は、エージェントが両方のウイルスに対する免疫を獲得する。</a:t>
                      </a:r>
                      <a:endParaRPr lang="en-US" altLang="ja-JP" sz="2300" dirty="0" smtClean="0"/>
                    </a:p>
                  </a:txBody>
                  <a:tcPr marL="75323" marR="75323" marT="37662" marB="37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463031"/>
            <a:ext cx="7772400" cy="1470025"/>
          </a:xfrm>
        </p:spPr>
        <p:txBody>
          <a:bodyPr/>
          <a:lstStyle/>
          <a:p>
            <a:r>
              <a:rPr kumimoji="1" lang="ja-JP" altLang="en-US" dirty="0" smtClean="0">
                <a:latin typeface="+mn-ea"/>
                <a:ea typeface="+mn-ea"/>
              </a:rPr>
              <a:t>ご清聴ありがとうございました。</a:t>
            </a:r>
            <a:endParaRPr kumimoji="1" lang="ja-JP" altLang="en-US" dirty="0">
              <a:latin typeface="+mn-ea"/>
              <a:ea typeface="+mn-ea"/>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spTree>
    <p:extLst>
      <p:ext uri="{BB962C8B-B14F-4D97-AF65-F5344CB8AC3E}">
        <p14:creationId xmlns:p14="http://schemas.microsoft.com/office/powerpoint/2010/main" val="121552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07919804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4314878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54956210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7032510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01408233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1540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人工免疫システム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生物の免疫系の原理を基にした、コンピュータシステム</a:t>
            </a:r>
            <a:endParaRPr kumimoji="1" lang="en-US" altLang="ja-JP" dirty="0" smtClean="0"/>
          </a:p>
          <a:p>
            <a:r>
              <a:rPr kumimoji="1" lang="ja-JP" altLang="en-US" dirty="0" smtClean="0"/>
              <a:t>免疫系の学習と記憶の特性を、問題解決に利用する。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35279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接触</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34</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5670" y="116632"/>
            <a:ext cx="4926370" cy="684218"/>
          </a:xfrm>
        </p:spPr>
        <p:txBody>
          <a:bodyPr>
            <a:normAutofit fontScale="90000"/>
          </a:bodyPr>
          <a:lstStyle/>
          <a:p>
            <a:r>
              <a:rPr kumimoji="1" lang="ja-JP" altLang="en-US" u="sng" dirty="0" smtClean="0"/>
              <a:t>ウイルスが</a:t>
            </a:r>
            <a:r>
              <a:rPr lang="ja-JP" altLang="en-US" u="sng" dirty="0"/>
              <a:t>１</a:t>
            </a:r>
            <a:r>
              <a:rPr kumimoji="1" lang="ja-JP" altLang="en-US" u="sng" dirty="0" smtClean="0"/>
              <a:t>つのとき</a:t>
            </a:r>
            <a:endParaRPr kumimoji="1" lang="ja-JP" altLang="en-US" u="sng"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36273939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2860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pic>
        <p:nvPicPr>
          <p:cNvPr id="9" name="コンテンツ プレースホルダー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345" y="908720"/>
            <a:ext cx="7003311" cy="5606375"/>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146930358"/>
              </p:ext>
            </p:extLst>
          </p:nvPr>
        </p:nvGraphicFramePr>
        <p:xfrm>
          <a:off x="899593" y="1397000"/>
          <a:ext cx="7560840" cy="4624288"/>
        </p:xfrm>
        <a:graphic>
          <a:graphicData uri="http://schemas.openxmlformats.org/drawingml/2006/table">
            <a:tbl>
              <a:tblPr firstRow="1" bandRow="1">
                <a:tableStyleId>{F5AB1C69-6EDB-4FF4-983F-18BD219EF322}</a:tableStyleId>
              </a:tblPr>
              <a:tblGrid>
                <a:gridCol w="2520279"/>
                <a:gridCol w="2520280"/>
                <a:gridCol w="2520281"/>
              </a:tblGrid>
              <a:tr h="820648">
                <a:tc>
                  <a:txBody>
                    <a:bodyPr/>
                    <a:lstStyle/>
                    <a:p>
                      <a:pPr algn="ctr"/>
                      <a:r>
                        <a:rPr kumimoji="1" lang="ja-JP" altLang="en-US" dirty="0" smtClean="0"/>
                        <a:t>ウイルスの型</a:t>
                      </a:r>
                      <a:endParaRPr kumimoji="1" lang="ja-JP" altLang="en-US" b="1" dirty="0"/>
                    </a:p>
                  </a:txBody>
                  <a:tcPr anchor="ctr"/>
                </a:tc>
                <a:tc>
                  <a:txBody>
                    <a:bodyPr/>
                    <a:lstStyle/>
                    <a:p>
                      <a:pPr algn="ctr"/>
                      <a:r>
                        <a:rPr kumimoji="1" lang="ja-JP" altLang="en-US" dirty="0" smtClean="0"/>
                        <a:t>ウイルスの長さ</a:t>
                      </a:r>
                      <a:endParaRPr kumimoji="1" lang="ja-JP" altLang="en-US" b="1" dirty="0"/>
                    </a:p>
                  </a:txBody>
                  <a:tcPr anchor="ctr"/>
                </a:tc>
                <a:tc>
                  <a:txBody>
                    <a:bodyPr/>
                    <a:lstStyle/>
                    <a:p>
                      <a:pPr algn="ctr"/>
                      <a:r>
                        <a:rPr kumimoji="1" lang="ja-JP" altLang="en-US" dirty="0" smtClean="0"/>
                        <a:t>オーバーラップ</a:t>
                      </a:r>
                      <a:endParaRPr kumimoji="1" lang="ja-JP" altLang="en-US" b="1" dirty="0"/>
                    </a:p>
                  </a:txBody>
                  <a:tcPr anchor="ctr"/>
                </a:tc>
              </a:tr>
              <a:tr h="475455">
                <a:tc rowSpan="4">
                  <a:txBody>
                    <a:bodyPr/>
                    <a:lstStyle/>
                    <a:p>
                      <a:pPr algn="ctr"/>
                      <a:r>
                        <a:rPr kumimoji="1" lang="ja-JP" altLang="en-US" dirty="0" smtClean="0"/>
                        <a:t>通常ウイルス</a:t>
                      </a:r>
                      <a:endParaRPr kumimoji="1" lang="ja-JP" altLang="en-US" b="1" dirty="0"/>
                    </a:p>
                  </a:txBody>
                  <a:tcPr anchor="ctr"/>
                </a:tc>
                <a:tc rowSpan="2">
                  <a:txBody>
                    <a:bodyPr/>
                    <a:lstStyle/>
                    <a:p>
                      <a:pPr algn="ctr"/>
                      <a:r>
                        <a:rPr kumimoji="1" lang="ja-JP" altLang="en-US" dirty="0" smtClean="0"/>
                        <a:t>同じ</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vMerge="1">
                  <a:txBody>
                    <a:bodyPr/>
                    <a:lstStyle/>
                    <a:p>
                      <a:endParaRPr kumimoji="1" lang="ja-JP" altLang="en-US" dirty="0"/>
                    </a:p>
                  </a:txBody>
                  <a:tcPr/>
                </a:tc>
                <a:tc rowSpan="2">
                  <a:txBody>
                    <a:bodyPr/>
                    <a:lstStyle/>
                    <a:p>
                      <a:pPr algn="ctr"/>
                      <a:r>
                        <a:rPr kumimoji="1" lang="ja-JP" altLang="en-US" dirty="0" smtClean="0"/>
                        <a:t>異なる</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rowSpan="4">
                  <a:txBody>
                    <a:bodyPr/>
                    <a:lstStyle/>
                    <a:p>
                      <a:pPr algn="ctr"/>
                      <a:r>
                        <a:rPr kumimoji="1" lang="ja-JP" altLang="en-US" dirty="0" smtClean="0"/>
                        <a:t>固定ウイルス</a:t>
                      </a:r>
                      <a:endParaRPr kumimoji="1" lang="ja-JP" altLang="en-US" b="1" dirty="0"/>
                    </a:p>
                  </a:txBody>
                  <a:tcPr anchor="ctr"/>
                </a:tc>
                <a:tc rowSpan="2">
                  <a:txBody>
                    <a:bodyPr/>
                    <a:lstStyle/>
                    <a:p>
                      <a:pPr algn="ctr"/>
                      <a:r>
                        <a:rPr kumimoji="1" lang="ja-JP" altLang="en-US" dirty="0" smtClean="0"/>
                        <a:t>同じ</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vMerge="1">
                  <a:txBody>
                    <a:bodyPr/>
                    <a:lstStyle/>
                    <a:p>
                      <a:endParaRPr kumimoji="1" lang="ja-JP" altLang="en-US" dirty="0"/>
                    </a:p>
                  </a:txBody>
                  <a:tcPr/>
                </a:tc>
                <a:tc rowSpan="2">
                  <a:txBody>
                    <a:bodyPr/>
                    <a:lstStyle/>
                    <a:p>
                      <a:pPr algn="ctr"/>
                      <a:r>
                        <a:rPr kumimoji="1" lang="ja-JP" altLang="en-US" dirty="0" smtClean="0"/>
                        <a:t>異なる</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bl>
          </a:graphicData>
        </a:graphic>
      </p:graphicFrame>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98104622"/>
              </p:ext>
            </p:extLst>
          </p:nvPr>
        </p:nvGraphicFramePr>
        <p:xfrm>
          <a:off x="655843" y="1690464"/>
          <a:ext cx="7832314" cy="4264176"/>
        </p:xfrm>
        <a:graphic>
          <a:graphicData uri="http://schemas.openxmlformats.org/drawingml/2006/table">
            <a:tbl>
              <a:tblPr firstRow="1" bandRow="1">
                <a:tableStyleId>{1FECB4D8-DB02-4DC6-A0A2-4F2EBAE1DC90}</a:tableStyleId>
              </a:tblPr>
              <a:tblGrid>
                <a:gridCol w="1243417"/>
                <a:gridCol w="6588897"/>
              </a:tblGrid>
              <a:tr h="493146">
                <a:tc>
                  <a:txBody>
                    <a:bodyPr/>
                    <a:lstStyle/>
                    <a:p>
                      <a:pPr algn="ctr"/>
                      <a:endParaRPr kumimoji="1" lang="ja-JP" altLang="en-US" sz="2700" dirty="0"/>
                    </a:p>
                  </a:txBody>
                  <a:tcPr marL="87026" marR="87026" marT="43513" marB="43513" anchor="ctr"/>
                </a:tc>
                <a:tc>
                  <a:txBody>
                    <a:bodyPr/>
                    <a:lstStyle/>
                    <a:p>
                      <a:pPr algn="ctr"/>
                      <a:r>
                        <a:rPr kumimoji="1" lang="en-US" altLang="ja-JP" sz="2700" dirty="0" smtClean="0"/>
                        <a:t>ABEM</a:t>
                      </a:r>
                      <a:endParaRPr kumimoji="1" lang="ja-JP" altLang="en-US" sz="2700" dirty="0"/>
                    </a:p>
                  </a:txBody>
                  <a:tcPr marL="87026" marR="87026" marT="43513" marB="43513" anchor="ctr"/>
                </a:tc>
              </a:tr>
              <a:tr h="1778248">
                <a:tc>
                  <a:txBody>
                    <a:bodyPr/>
                    <a:lstStyle/>
                    <a:p>
                      <a:pPr algn="ctr"/>
                      <a:r>
                        <a:rPr kumimoji="1" lang="ja-JP" altLang="en-US" sz="2700" dirty="0" smtClean="0"/>
                        <a:t>長所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700" dirty="0" smtClean="0"/>
                        <a:t>各エージェントの個体レベルで起きる生体反応（抗原抗体反応、免疫の喪失現象）が与える疫学的効果を表現することができる。</a:t>
                      </a:r>
                      <a:endParaRPr lang="en-US" altLang="ja-JP" sz="2700" dirty="0" smtClean="0"/>
                    </a:p>
                  </a:txBody>
                  <a:tcPr marL="87026" marR="87026" marT="43513" marB="43513" anchor="ctr"/>
                </a:tc>
              </a:tr>
              <a:tr h="1987422">
                <a:tc>
                  <a:txBody>
                    <a:bodyPr/>
                    <a:lstStyle/>
                    <a:p>
                      <a:pPr algn="ctr"/>
                      <a:r>
                        <a:rPr kumimoji="1" lang="ja-JP" altLang="en-US" sz="2700" dirty="0" smtClean="0"/>
                        <a:t>短所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700" dirty="0" smtClean="0"/>
                        <a:t>Stochastic</a:t>
                      </a:r>
                      <a:r>
                        <a:rPr lang="ja-JP" altLang="en-US" sz="2700" dirty="0" smtClean="0"/>
                        <a:t> </a:t>
                      </a:r>
                      <a:r>
                        <a:rPr lang="en-US" altLang="ja-JP" sz="2700" dirty="0" smtClean="0"/>
                        <a:t>Model</a:t>
                      </a:r>
                      <a:r>
                        <a:rPr lang="ja-JP" altLang="en-US" sz="2700" dirty="0" smtClean="0"/>
                        <a:t>　であるため、シミュレーションごとに結果が変化し、定性的な結果を得ることが難しい。</a:t>
                      </a:r>
                      <a:endParaRPr lang="en-US" altLang="ja-JP" sz="2700" dirty="0" smtClean="0"/>
                    </a:p>
                  </a:txBody>
                  <a:tcPr marL="87026" marR="87026" marT="43513" marB="43513"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リチャードドーキンスによって提唱された。</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166528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57</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58</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ウイルスが３つ</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59</a:t>
            </a:fld>
            <a:endParaRPr kumimoji="1" lang="ja-JP" altLang="en-US"/>
          </a:p>
        </p:txBody>
      </p:sp>
    </p:spTree>
    <p:extLst>
      <p:ext uri="{BB962C8B-B14F-4D97-AF65-F5344CB8AC3E}">
        <p14:creationId xmlns:p14="http://schemas.microsoft.com/office/powerpoint/2010/main" val="9972845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628800"/>
            <a:ext cx="9613576" cy="4806788"/>
          </a:xfrm>
          <a:prstGeom prst="rect">
            <a:avLst/>
          </a:prstGeom>
        </p:spPr>
      </p:pic>
      <p:sp>
        <p:nvSpPr>
          <p:cNvPr id="2" name="正方形/長方形 1"/>
          <p:cNvSpPr/>
          <p:nvPr/>
        </p:nvSpPr>
        <p:spPr>
          <a:xfrm>
            <a:off x="6372200" y="1372418"/>
            <a:ext cx="6192688" cy="4648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2.96296E-6 L -0.30521 -2.96296E-6 " pathEditMode="relative" rAng="0" ptsTypes="AA">
                                      <p:cBhvr>
                                        <p:cTn id="6" dur="1000" fill="hold"/>
                                        <p:tgtEl>
                                          <p:spTgt spid="3"/>
                                        </p:tgtEl>
                                        <p:attrNameLst>
                                          <p:attrName>ppt_x</p:attrName>
                                          <p:attrName>ppt_y</p:attrName>
                                        </p:attrNameLst>
                                      </p:cBhvr>
                                      <p:rCtr x="-15260" y="0"/>
                                    </p:animMotion>
                                  </p:childTnLst>
                                </p:cTn>
                              </p:par>
                              <p:par>
                                <p:cTn id="7" presetID="35" presetClass="path" presetSubtype="0" accel="50000" decel="50000" fill="hold" grpId="0" nodeType="withEffect">
                                  <p:stCondLst>
                                    <p:cond delay="0"/>
                                  </p:stCondLst>
                                  <p:childTnLst>
                                    <p:animMotion origin="layout" path="M 3.33333E-6 -3.7037E-7 L -0.33854 -3.7037E-7 " pathEditMode="relative" rAng="0" ptsTypes="AA">
                                      <p:cBhvr>
                                        <p:cTn id="8" dur="1000" fill="hold"/>
                                        <p:tgtEl>
                                          <p:spTgt spid="2"/>
                                        </p:tgtEl>
                                        <p:attrNameLst>
                                          <p:attrName>ppt_x</p:attrName>
                                          <p:attrName>ppt_y</p:attrName>
                                        </p:attrNameLst>
                                      </p:cBhvr>
                                      <p:rCtr x="-16927" y="0"/>
                                    </p:animMotion>
                                  </p:childTnLst>
                                </p:cTn>
                              </p:par>
                            </p:childTnLst>
                          </p:cTn>
                        </p:par>
                        <p:par>
                          <p:cTn id="9" fill="hold">
                            <p:stCondLst>
                              <p:cond delay="1000"/>
                            </p:stCondLst>
                            <p:childTnLst>
                              <p:par>
                                <p:cTn id="10" presetID="42" presetClass="exit" presetSubtype="0" fill="hold" grpId="1" nodeType="after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
        <p:nvSpPr>
          <p:cNvPr id="2" name="正方形/長方形 1"/>
          <p:cNvSpPr/>
          <p:nvPr/>
        </p:nvSpPr>
        <p:spPr>
          <a:xfrm>
            <a:off x="-252536" y="2492896"/>
            <a:ext cx="7301716"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512749204"/>
              </p:ext>
            </p:extLst>
          </p:nvPr>
        </p:nvGraphicFramePr>
        <p:xfrm>
          <a:off x="725615" y="3573016"/>
          <a:ext cx="7692770" cy="1948056"/>
        </p:xfrm>
        <a:graphic>
          <a:graphicData uri="http://schemas.openxmlformats.org/drawingml/2006/table">
            <a:tbl>
              <a:tblPr firstRow="1" bandRow="1">
                <a:tableStyleId>{F5AB1C69-6EDB-4FF4-983F-18BD219EF322}</a:tableStyleId>
              </a:tblPr>
              <a:tblGrid>
                <a:gridCol w="5459339"/>
                <a:gridCol w="2233431"/>
              </a:tblGrid>
              <a:tr h="487014">
                <a:tc>
                  <a:txBody>
                    <a:bodyPr/>
                    <a:lstStyle/>
                    <a:p>
                      <a:pPr algn="ctr"/>
                      <a:r>
                        <a:rPr kumimoji="1" lang="ja-JP" altLang="en-US" sz="2600" dirty="0" smtClean="0"/>
                        <a:t>項目</a:t>
                      </a:r>
                      <a:endParaRPr kumimoji="1" lang="ja-JP" altLang="en-US" sz="2600" b="1" dirty="0"/>
                    </a:p>
                  </a:txBody>
                  <a:tcPr marL="85944" marR="85944" marT="42972" marB="42972" anchor="ctr"/>
                </a:tc>
                <a:tc>
                  <a:txBody>
                    <a:bodyPr/>
                    <a:lstStyle/>
                    <a:p>
                      <a:pPr algn="ctr"/>
                      <a:r>
                        <a:rPr kumimoji="1" lang="ja-JP" altLang="en-US" sz="2600" dirty="0" smtClean="0"/>
                        <a:t>値</a:t>
                      </a:r>
                      <a:endParaRPr kumimoji="1" lang="ja-JP" altLang="en-US" sz="2600" b="1" dirty="0"/>
                    </a:p>
                  </a:txBody>
                  <a:tcPr marL="85944" marR="85944" marT="42972" marB="42972" anchor="ctr"/>
                </a:tc>
              </a:tr>
              <a:tr h="487014">
                <a:tc>
                  <a:txBody>
                    <a:bodyPr/>
                    <a:lstStyle/>
                    <a:p>
                      <a:pPr algn="ctr"/>
                      <a:r>
                        <a:rPr kumimoji="1" lang="ja-JP" altLang="en-US" sz="2600" dirty="0" smtClean="0"/>
                        <a:t>ウイルス１に対する初期感染個体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a:t>
                      </a:r>
                      <a:r>
                        <a:rPr kumimoji="1" lang="en-US" altLang="ja-JP" sz="2600" b="0" dirty="0" smtClean="0"/>
                        <a:t>0</a:t>
                      </a:r>
                      <a:endParaRPr kumimoji="1" lang="ja-JP" altLang="en-US" sz="2600" b="0" dirty="0"/>
                    </a:p>
                  </a:txBody>
                  <a:tcPr marL="85944" marR="85944" marT="42972" marB="42972" anchor="ctr"/>
                </a:tc>
              </a:tr>
              <a:tr h="487014">
                <a:tc>
                  <a:txBody>
                    <a:bodyPr/>
                    <a:lstStyle/>
                    <a:p>
                      <a:pPr algn="ctr"/>
                      <a:r>
                        <a:rPr kumimoji="1" lang="ja-JP" altLang="en-US" sz="2600" dirty="0" smtClean="0"/>
                        <a:t>ウイルス２に対する初期感染個体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１０</a:t>
                      </a:r>
                      <a:endParaRPr kumimoji="1" lang="ja-JP" altLang="en-US" sz="2600" b="0" dirty="0"/>
                    </a:p>
                  </a:txBody>
                  <a:tcPr marL="85944" marR="85944" marT="42972" marB="42972" anchor="ctr"/>
                </a:tc>
              </a:tr>
              <a:tr h="487014">
                <a:tc>
                  <a:txBody>
                    <a:bodyPr/>
                    <a:lstStyle/>
                    <a:p>
                      <a:pPr algn="ctr"/>
                      <a:r>
                        <a:rPr kumimoji="1" lang="ja-JP" altLang="en-US" sz="2600" dirty="0" smtClean="0"/>
                        <a:t>未感染の個体</a:t>
                      </a:r>
                      <a:endParaRPr kumimoji="1" lang="ja-JP" altLang="en-US" sz="2600" b="0" dirty="0"/>
                    </a:p>
                  </a:txBody>
                  <a:tcPr marL="85944" marR="85944" marT="42972" marB="42972" anchor="ctr"/>
                </a:tc>
                <a:tc>
                  <a:txBody>
                    <a:bodyPr/>
                    <a:lstStyle/>
                    <a:p>
                      <a:pPr algn="ctr"/>
                      <a:r>
                        <a:rPr kumimoji="1" lang="ja-JP" altLang="en-US" sz="2600" b="0" dirty="0" smtClean="0"/>
                        <a:t>９８０</a:t>
                      </a:r>
                      <a:endParaRPr kumimoji="1" lang="ja-JP" altLang="en-US" sz="2600" b="0" dirty="0"/>
                    </a:p>
                  </a:txBody>
                  <a:tcPr marL="85944" marR="85944" marT="42972" marB="42972"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830396879"/>
              </p:ext>
            </p:extLst>
          </p:nvPr>
        </p:nvGraphicFramePr>
        <p:xfrm>
          <a:off x="714256" y="1556792"/>
          <a:ext cx="7715489" cy="1461042"/>
        </p:xfrm>
        <a:graphic>
          <a:graphicData uri="http://schemas.openxmlformats.org/drawingml/2006/table">
            <a:tbl>
              <a:tblPr firstRow="1" bandRow="1">
                <a:tableStyleId>{F5AB1C69-6EDB-4FF4-983F-18BD219EF322}</a:tableStyleId>
              </a:tblPr>
              <a:tblGrid>
                <a:gridCol w="2436470"/>
                <a:gridCol w="2707189"/>
                <a:gridCol w="2571830"/>
              </a:tblGrid>
              <a:tr h="487014">
                <a:tc>
                  <a:txBody>
                    <a:bodyPr/>
                    <a:lstStyle/>
                    <a:p>
                      <a:pPr algn="ctr"/>
                      <a:r>
                        <a:rPr kumimoji="1" lang="ja-JP" altLang="en-US" sz="2600" dirty="0" smtClean="0"/>
                        <a:t>名称</a:t>
                      </a:r>
                      <a:endParaRPr kumimoji="1" lang="ja-JP" altLang="en-US" sz="2600" dirty="0"/>
                    </a:p>
                  </a:txBody>
                  <a:tcPr marL="85944" marR="85944" marT="42972" marB="42972" anchor="ctr"/>
                </a:tc>
                <a:tc>
                  <a:txBody>
                    <a:bodyPr/>
                    <a:lstStyle/>
                    <a:p>
                      <a:pPr algn="ctr"/>
                      <a:r>
                        <a:rPr kumimoji="1" lang="ja-JP" altLang="en-US" sz="2600" dirty="0" smtClean="0"/>
                        <a:t>電子タグの長さ</a:t>
                      </a:r>
                      <a:endParaRPr kumimoji="1" lang="ja-JP" altLang="en-US" sz="2600" dirty="0"/>
                    </a:p>
                  </a:txBody>
                  <a:tcPr marL="85944" marR="85944" marT="42972" marB="42972" anchor="ctr"/>
                </a:tc>
                <a:tc>
                  <a:txBody>
                    <a:bodyPr/>
                    <a:lstStyle/>
                    <a:p>
                      <a:pPr algn="ctr"/>
                      <a:endParaRPr kumimoji="1" lang="ja-JP" altLang="en-US" sz="2600" dirty="0"/>
                    </a:p>
                  </a:txBody>
                  <a:tcPr marL="85944" marR="85944" marT="42972" marB="42972" anchor="ctr"/>
                </a:tc>
              </a:tr>
              <a:tr h="487014">
                <a:tc>
                  <a:txBody>
                    <a:bodyPr/>
                    <a:lstStyle/>
                    <a:p>
                      <a:pPr algn="ctr"/>
                      <a:r>
                        <a:rPr kumimoji="1" lang="ja-JP" altLang="en-US" sz="2600" dirty="0" smtClean="0"/>
                        <a:t>エージェント</a:t>
                      </a:r>
                      <a:endParaRPr kumimoji="1" lang="ja-JP" altLang="en-US" sz="2600" dirty="0"/>
                    </a:p>
                  </a:txBody>
                  <a:tcPr marL="85944" marR="85944" marT="42972" marB="42972" anchor="ctr"/>
                </a:tc>
                <a:tc>
                  <a:txBody>
                    <a:bodyPr/>
                    <a:lstStyle/>
                    <a:p>
                      <a:pPr algn="ctr"/>
                      <a:r>
                        <a:rPr kumimoji="1" lang="ja-JP" altLang="en-US" sz="2600" dirty="0" smtClean="0"/>
                        <a:t>２０</a:t>
                      </a:r>
                      <a:endParaRPr kumimoji="1" lang="ja-JP" altLang="en-US" sz="2600" dirty="0"/>
                    </a:p>
                  </a:txBody>
                  <a:tcPr marL="85944" marR="85944" marT="42972" marB="42972" anchor="ctr"/>
                </a:tc>
                <a:tc>
                  <a:txBody>
                    <a:bodyPr/>
                    <a:lstStyle/>
                    <a:p>
                      <a:pPr algn="ctr"/>
                      <a:r>
                        <a:rPr kumimoji="1" lang="ja-JP" altLang="en-US" sz="2600" dirty="0" smtClean="0"/>
                        <a:t>１０００個体</a:t>
                      </a:r>
                      <a:endParaRPr kumimoji="1" lang="ja-JP" altLang="en-US" sz="2600" dirty="0"/>
                    </a:p>
                  </a:txBody>
                  <a:tcPr marL="85944" marR="85944" marT="42972" marB="42972" anchor="ctr"/>
                </a:tc>
              </a:tr>
              <a:tr h="487014">
                <a:tc>
                  <a:txBody>
                    <a:bodyPr/>
                    <a:lstStyle/>
                    <a:p>
                      <a:pPr algn="ctr"/>
                      <a:r>
                        <a:rPr kumimoji="1" lang="ja-JP" altLang="en-US" sz="2600" dirty="0" smtClean="0"/>
                        <a:t>ウイルス</a:t>
                      </a:r>
                      <a:endParaRPr kumimoji="1" lang="ja-JP" altLang="en-US" sz="2600" dirty="0"/>
                    </a:p>
                  </a:txBody>
                  <a:tcPr marL="85944" marR="85944" marT="42972" marB="42972" anchor="ctr"/>
                </a:tc>
                <a:tc>
                  <a:txBody>
                    <a:bodyPr/>
                    <a:lstStyle/>
                    <a:p>
                      <a:pPr algn="ctr"/>
                      <a:r>
                        <a:rPr kumimoji="1" lang="ja-JP" altLang="en-US" sz="2600" dirty="0" smtClean="0"/>
                        <a:t>１２</a:t>
                      </a:r>
                      <a:endParaRPr kumimoji="1" lang="ja-JP" altLang="en-US" sz="2600" dirty="0"/>
                    </a:p>
                  </a:txBody>
                  <a:tcPr marL="85944" marR="85944" marT="42972" marB="42972" anchor="ctr"/>
                </a:tc>
                <a:tc>
                  <a:txBody>
                    <a:bodyPr/>
                    <a:lstStyle/>
                    <a:p>
                      <a:pPr algn="ctr"/>
                      <a:r>
                        <a:rPr kumimoji="1" lang="ja-JP" altLang="en-US" sz="2600" dirty="0" smtClean="0"/>
                        <a:t>２種類</a:t>
                      </a:r>
                      <a:endParaRPr kumimoji="1" lang="ja-JP" altLang="en-US" sz="2600" dirty="0"/>
                    </a:p>
                  </a:txBody>
                  <a:tcPr marL="85944" marR="85944" marT="42972" marB="42972"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5958</TotalTime>
  <Words>2184</Words>
  <Application>Microsoft Office PowerPoint</Application>
  <PresentationFormat>画面に合わせる (4:3)</PresentationFormat>
  <Paragraphs>424</Paragraphs>
  <Slides>59</Slides>
  <Notes>35</Notes>
  <HiddenSlides>0</HiddenSlides>
  <MMClips>0</MMClips>
  <ScaleCrop>false</ScaleCrop>
  <HeadingPairs>
    <vt:vector size="4" baseType="variant">
      <vt:variant>
        <vt:lpstr>テーマ</vt:lpstr>
      </vt:variant>
      <vt:variant>
        <vt:i4>1</vt:i4>
      </vt:variant>
      <vt:variant>
        <vt:lpstr>スライド タイトル</vt:lpstr>
      </vt:variant>
      <vt:variant>
        <vt:i4>59</vt:i4>
      </vt:variant>
    </vt:vector>
  </HeadingPairs>
  <TitlesOfParts>
    <vt:vector size="60"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人工免疫システム</vt:lpstr>
      <vt:lpstr>抗原抗体反応</vt:lpstr>
      <vt:lpstr>アルゴリズム</vt:lpstr>
      <vt:lpstr>PowerPoint プレゼンテーション</vt:lpstr>
      <vt:lpstr>Agent Based Epidemic Model</vt:lpstr>
      <vt:lpstr>ウイルスが１つのとき</vt:lpstr>
      <vt:lpstr>先行研究紹介</vt:lpstr>
      <vt:lpstr>数理伝染病学とは何か</vt:lpstr>
      <vt:lpstr>今後の研究</vt:lpstr>
      <vt:lpstr>塩基配列</vt:lpstr>
      <vt:lpstr>抗原決定器（エピトープ）</vt:lpstr>
      <vt:lpstr>自然免疫と獲得免疫</vt:lpstr>
      <vt:lpstr>免疫の喪失</vt:lpstr>
      <vt:lpstr>パラメータ集合の分類</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PowerPoint プレゼンテーション</vt:lpstr>
      <vt:lpstr>免疫獲得、感染のプロセス</vt:lpstr>
      <vt:lpstr>ウイルスが３つ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314</cp:revision>
  <cp:lastPrinted>2014-02-17T08:05:53Z</cp:lastPrinted>
  <dcterms:created xsi:type="dcterms:W3CDTF">2013-12-17T00:35:00Z</dcterms:created>
  <dcterms:modified xsi:type="dcterms:W3CDTF">2014-02-18T03:56:56Z</dcterms:modified>
</cp:coreProperties>
</file>